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4.jpg" ContentType="image/png"/>
  <Override PartName="/ppt/media/image45.jpg" ContentType="image/png"/>
  <Override PartName="/ppt/media/image46.jpg" ContentType="image/png"/>
  <Override PartName="/ppt/media/image47.jpg" ContentType="image/png"/>
  <Override PartName="/ppt/media/image49.jpg" ContentType="image/png"/>
  <Override PartName="/ppt/media/image50.JPG" ContentType="image/png"/>
  <Override PartName="/ppt/media/image53.jpg" ContentType="image/png"/>
  <Override PartName="/ppt/media/image56.jpg" ContentType="image/png"/>
  <Override PartName="/ppt/media/image5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6" r:id="rId13"/>
    <p:sldId id="347" r:id="rId14"/>
    <p:sldId id="348" r:id="rId15"/>
    <p:sldId id="349" r:id="rId16"/>
    <p:sldId id="350" r:id="rId17"/>
    <p:sldId id="351" r:id="rId18"/>
    <p:sldId id="344" r:id="rId19"/>
    <p:sldId id="339" r:id="rId20"/>
    <p:sldId id="345" r:id="rId21"/>
    <p:sldId id="312" r:id="rId22"/>
    <p:sldId id="313" r:id="rId23"/>
    <p:sldId id="295" r:id="rId24"/>
    <p:sldId id="288" r:id="rId25"/>
    <p:sldId id="296" r:id="rId26"/>
    <p:sldId id="338" r:id="rId27"/>
    <p:sldId id="343" r:id="rId28"/>
    <p:sldId id="341" r:id="rId29"/>
    <p:sldId id="320" r:id="rId30"/>
    <p:sldId id="325" r:id="rId31"/>
    <p:sldId id="326" r:id="rId32"/>
    <p:sldId id="334" r:id="rId33"/>
    <p:sldId id="335" r:id="rId34"/>
    <p:sldId id="321" r:id="rId35"/>
    <p:sldId id="315" r:id="rId36"/>
    <p:sldId id="306" r:id="rId37"/>
    <p:sldId id="328" r:id="rId38"/>
    <p:sldId id="316" r:id="rId39"/>
    <p:sldId id="317" r:id="rId40"/>
    <p:sldId id="329" r:id="rId41"/>
    <p:sldId id="330" r:id="rId42"/>
    <p:sldId id="310" r:id="rId43"/>
    <p:sldId id="311" r:id="rId44"/>
    <p:sldId id="280" r:id="rId45"/>
    <p:sldId id="264" r:id="rId46"/>
    <p:sldId id="290" r:id="rId47"/>
    <p:sldId id="276" r:id="rId48"/>
    <p:sldId id="297" r:id="rId49"/>
    <p:sldId id="298" r:id="rId50"/>
    <p:sldId id="299" r:id="rId51"/>
    <p:sldId id="292" r:id="rId52"/>
    <p:sldId id="300" r:id="rId53"/>
    <p:sldId id="302" r:id="rId54"/>
    <p:sldId id="303" r:id="rId55"/>
    <p:sldId id="304" r:id="rId56"/>
    <p:sldId id="307" r:id="rId57"/>
    <p:sldId id="308" r:id="rId58"/>
    <p:sldId id="284" r:id="rId59"/>
    <p:sldId id="257" r:id="rId60"/>
    <p:sldId id="259" r:id="rId61"/>
    <p:sldId id="289" r:id="rId62"/>
    <p:sldId id="283" r:id="rId63"/>
    <p:sldId id="285" r:id="rId64"/>
    <p:sldId id="293" r:id="rId65"/>
    <p:sldId id="294" r:id="rId66"/>
    <p:sldId id="260" r:id="rId67"/>
    <p:sldId id="287" r:id="rId68"/>
    <p:sldId id="263" r:id="rId69"/>
    <p:sldId id="286" r:id="rId70"/>
    <p:sldId id="281" r:id="rId71"/>
    <p:sldId id="282" r:id="rId72"/>
    <p:sldId id="277" r:id="rId73"/>
    <p:sldId id="274" r:id="rId74"/>
    <p:sldId id="275" r:id="rId75"/>
    <p:sldId id="272" r:id="rId76"/>
    <p:sldId id="273" r:id="rId77"/>
    <p:sldId id="266" r:id="rId78"/>
    <p:sldId id="271" r:id="rId79"/>
    <p:sldId id="270" r:id="rId80"/>
    <p:sldId id="268" r:id="rId81"/>
    <p:sldId id="265" r:id="rId82"/>
  </p:sldIdLst>
  <p:sldSz cx="9144000" cy="6858000" type="screen4x3"/>
  <p:notesSz cx="6858000" cy="9144000"/>
  <p:embeddedFontLst>
    <p:embeddedFont>
      <p:font typeface="Roboto" panose="020B0604020202020204" charset="0"/>
      <p:regular r:id="rId83"/>
      <p:bold r:id="rId84"/>
      <p:italic r:id="rId85"/>
      <p:boldItalic r:id="rId86"/>
    </p:embeddedFont>
    <p:embeddedFont>
      <p:font typeface="Roboto Condensed Light" panose="020B0604020202020204" charset="0"/>
      <p:regular r:id="rId87"/>
      <p:italic r:id="rId8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5C5C5"/>
    <a:srgbClr val="A7934B"/>
    <a:srgbClr val="857437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2009" autoAdjust="0"/>
  </p:normalViewPr>
  <p:slideViewPr>
    <p:cSldViewPr snapToGrid="0" snapToObjects="1">
      <p:cViewPr varScale="1">
        <p:scale>
          <a:sx n="79" d="100"/>
          <a:sy n="79" d="100"/>
        </p:scale>
        <p:origin x="1622" y="67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12/07/2020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DEEF-6989-466D-A8D0-291BCCD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GATT Server [ECG Patch]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20F764-EB46-4218-AC68-F52A4023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44702"/>
              </p:ext>
            </p:extLst>
          </p:nvPr>
        </p:nvGraphicFramePr>
        <p:xfrm>
          <a:off x="285750" y="1222594"/>
          <a:ext cx="8572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35702963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6562901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76062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4230181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3622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12116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Write/Read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300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3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8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ECG Patch - Wakeup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Wave magnet over patch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Trigger Hall Effect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Enable LDO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VCC Supplied to MCU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Peripheral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 Driver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NRFX Clock 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 Pins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LDO 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DDFABE3-75C0-4F77-BEE0-785AB2F2710D}"/>
              </a:ext>
            </a:extLst>
          </p:cNvPr>
          <p:cNvSpPr/>
          <p:nvPr/>
        </p:nvSpPr>
        <p:spPr>
          <a:xfrm>
            <a:off x="2336292" y="3051416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VCC LDO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046476" y="3670461"/>
            <a:ext cx="0" cy="25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Magnet Removed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3046476" y="1834527"/>
            <a:ext cx="0" cy="121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11935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 Manager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E9253-74C4-4F43-A623-46674608AF95}"/>
              </a:ext>
            </a:extLst>
          </p:cNvPr>
          <p:cNvSpPr/>
          <p:nvPr/>
        </p:nvSpPr>
        <p:spPr>
          <a:xfrm>
            <a:off x="285750" y="1042416"/>
            <a:ext cx="3646170" cy="54864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D81-766B-4DB8-A4B6-AF1B76A93647}"/>
              </a:ext>
            </a:extLst>
          </p:cNvPr>
          <p:cNvSpPr txBox="1"/>
          <p:nvPr/>
        </p:nvSpPr>
        <p:spPr>
          <a:xfrm>
            <a:off x="1463040" y="652881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&lt;1 second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3756660" y="1499833"/>
            <a:ext cx="573023" cy="186110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209050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Driver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806157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98750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703156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HF CLOCK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065775" y="3592567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3503" y="3328023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LF CLOCK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>
            <a:off x="5065775" y="4497154"/>
            <a:ext cx="0" cy="302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49B7996-F091-4C21-AF0B-C07D296A7B50}"/>
              </a:ext>
            </a:extLst>
          </p:cNvPr>
          <p:cNvSpPr/>
          <p:nvPr/>
        </p:nvSpPr>
        <p:spPr>
          <a:xfrm>
            <a:off x="4334255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TWIM Driver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693B90-0043-406E-8464-83880CA8E142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5065775" y="5411857"/>
            <a:ext cx="4572" cy="3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6204202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TMP117 &amp; RTC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778F5E-3ADD-4CA1-8C19-E071C30B6799}"/>
              </a:ext>
            </a:extLst>
          </p:cNvPr>
          <p:cNvCxnSpPr>
            <a:cxnSpLocks/>
            <a:stCxn id="76" idx="3"/>
            <a:endCxn id="79" idx="1"/>
          </p:cNvCxnSpPr>
          <p:nvPr/>
        </p:nvCxnSpPr>
        <p:spPr>
          <a:xfrm>
            <a:off x="5806439" y="6022576"/>
            <a:ext cx="3977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6935722" y="5411857"/>
            <a:ext cx="4572" cy="304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AEB01-EA96-4D2F-A42E-E238C383DBA5}"/>
              </a:ext>
            </a:extLst>
          </p:cNvPr>
          <p:cNvSpPr/>
          <p:nvPr/>
        </p:nvSpPr>
        <p:spPr>
          <a:xfrm>
            <a:off x="6199630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SPIM Driver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4A1D1B-51C7-4D01-9830-8E6789FAF829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6935722" y="4497154"/>
            <a:ext cx="4572" cy="302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04202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MAX30003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</p:cNvCxnSpPr>
          <p:nvPr/>
        </p:nvCxnSpPr>
        <p:spPr>
          <a:xfrm flipV="1">
            <a:off x="6940294" y="3589821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92196BC-5063-44EA-A893-2447BC431770}"/>
              </a:ext>
            </a:extLst>
          </p:cNvPr>
          <p:cNvSpPr/>
          <p:nvPr/>
        </p:nvSpPr>
        <p:spPr>
          <a:xfrm>
            <a:off x="6204202" y="298117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CY15B108QI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10C01-CE1D-4384-B334-795C5742CFC3}"/>
              </a:ext>
            </a:extLst>
          </p:cNvPr>
          <p:cNvCxnSpPr>
            <a:cxnSpLocks/>
            <a:stCxn id="89" idx="0"/>
            <a:endCxn id="96" idx="2"/>
          </p:cNvCxnSpPr>
          <p:nvPr/>
        </p:nvCxnSpPr>
        <p:spPr>
          <a:xfrm flipH="1" flipV="1">
            <a:off x="6935722" y="2705290"/>
            <a:ext cx="4572" cy="27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4E35679-8371-4B68-B10A-D2B44AAFBA8B}"/>
              </a:ext>
            </a:extLst>
          </p:cNvPr>
          <p:cNvSpPr/>
          <p:nvPr/>
        </p:nvSpPr>
        <p:spPr>
          <a:xfrm>
            <a:off x="5964743" y="1754601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SERIAL DEBUGGER ATTACHED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1650F6B-E471-4F93-AF46-AC00430FDA30}"/>
              </a:ext>
            </a:extLst>
          </p:cNvPr>
          <p:cNvCxnSpPr>
            <a:cxnSpLocks/>
            <a:stCxn id="96" idx="3"/>
            <a:endCxn id="106" idx="2"/>
          </p:cNvCxnSpPr>
          <p:nvPr/>
        </p:nvCxnSpPr>
        <p:spPr>
          <a:xfrm flipV="1">
            <a:off x="7906701" y="1667869"/>
            <a:ext cx="360236" cy="5620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BCA3738-014F-4360-940C-4445282051DE}"/>
              </a:ext>
            </a:extLst>
          </p:cNvPr>
          <p:cNvCxnSpPr>
            <a:cxnSpLocks/>
            <a:stCxn id="96" idx="0"/>
            <a:endCxn id="105" idx="2"/>
          </p:cNvCxnSpPr>
          <p:nvPr/>
        </p:nvCxnSpPr>
        <p:spPr>
          <a:xfrm rot="16200000" flipV="1">
            <a:off x="6462187" y="1281065"/>
            <a:ext cx="712185" cy="23488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4995BC-9AEF-4274-A564-3F5C833A6EDD}"/>
              </a:ext>
            </a:extLst>
          </p:cNvPr>
          <p:cNvSpPr/>
          <p:nvPr/>
        </p:nvSpPr>
        <p:spPr>
          <a:xfrm>
            <a:off x="5964743" y="4297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Serial Handler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466624-5727-4405-B72D-0385B432AB32}"/>
              </a:ext>
            </a:extLst>
          </p:cNvPr>
          <p:cNvSpPr/>
          <p:nvPr/>
        </p:nvSpPr>
        <p:spPr>
          <a:xfrm>
            <a:off x="7530845" y="105522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BCA308-2508-4134-8802-451A5B97B4C8}"/>
              </a:ext>
            </a:extLst>
          </p:cNvPr>
          <p:cNvSpPr txBox="1"/>
          <p:nvPr/>
        </p:nvSpPr>
        <p:spPr>
          <a:xfrm>
            <a:off x="6426517" y="1472536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5000114-C00E-4431-B640-02CFA4FD2DC6}"/>
              </a:ext>
            </a:extLst>
          </p:cNvPr>
          <p:cNvSpPr txBox="1"/>
          <p:nvPr/>
        </p:nvSpPr>
        <p:spPr>
          <a:xfrm>
            <a:off x="7812500" y="194833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81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Bluetooth 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BLE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GAP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BLE Advertising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 BLE Advertising Power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Connection 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Peer Manager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DC/DC Converter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046476" y="3629919"/>
            <a:ext cx="0" cy="295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53" idx="0"/>
            <a:endCxn id="46" idx="2"/>
          </p:cNvCxnSpPr>
          <p:nvPr/>
        </p:nvCxnSpPr>
        <p:spPr>
          <a:xfrm flipV="1">
            <a:off x="3046476" y="1834527"/>
            <a:ext cx="0" cy="844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9649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Connection Established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 flipV="1">
            <a:off x="4017455" y="1271233"/>
            <a:ext cx="312228" cy="188334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171560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57755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46629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Discovers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328252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21699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Subscribe to characteristic notifications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065775" y="307894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0644" y="1921948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96380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changes “Settings” Characteristic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48" idx="0"/>
          </p:cNvCxnSpPr>
          <p:nvPr/>
        </p:nvCxnSpPr>
        <p:spPr>
          <a:xfrm>
            <a:off x="5065775" y="3829642"/>
            <a:ext cx="2666" cy="193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4303581" y="5822220"/>
            <a:ext cx="2371149" cy="8652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send request status and sends notification to GATT Client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>
            <a:off x="5801867" y="5270125"/>
            <a:ext cx="872863" cy="3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74494" y="2895442"/>
            <a:ext cx="2371151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report error performing requested operation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  <a:stCxn id="65" idx="0"/>
            <a:endCxn id="86" idx="2"/>
          </p:cNvCxnSpPr>
          <p:nvPr/>
        </p:nvCxnSpPr>
        <p:spPr>
          <a:xfrm flipV="1">
            <a:off x="7458162" y="3846131"/>
            <a:ext cx="1908" cy="952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2075497" y="2679230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connection before timeout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3707894" y="27807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77E408-66D6-4A64-B7DB-1F6486F7CA5A}"/>
              </a:ext>
            </a:extLst>
          </p:cNvPr>
          <p:cNvSpPr txBox="1"/>
          <p:nvPr/>
        </p:nvSpPr>
        <p:spPr>
          <a:xfrm>
            <a:off x="2578612" y="236636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6C0468E4-A602-4047-94D7-5C6EB8F790D0}"/>
              </a:ext>
            </a:extLst>
          </p:cNvPr>
          <p:cNvSpPr/>
          <p:nvPr/>
        </p:nvSpPr>
        <p:spPr>
          <a:xfrm>
            <a:off x="6674730" y="4798519"/>
            <a:ext cx="1566863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Change setting or perform action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AAFB186-7078-46DE-85BD-33ECC83BD7DD}"/>
              </a:ext>
            </a:extLst>
          </p:cNvPr>
          <p:cNvCxnSpPr>
            <a:cxnSpLocks/>
            <a:stCxn id="65" idx="2"/>
            <a:endCxn id="79" idx="3"/>
          </p:cNvCxnSpPr>
          <p:nvPr/>
        </p:nvCxnSpPr>
        <p:spPr>
          <a:xfrm rot="5400000">
            <a:off x="6813620" y="5610318"/>
            <a:ext cx="505653" cy="7834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2031DAC-99E8-435B-9390-69056BCEF24A}"/>
              </a:ext>
            </a:extLst>
          </p:cNvPr>
          <p:cNvSpPr txBox="1"/>
          <p:nvPr/>
        </p:nvSpPr>
        <p:spPr>
          <a:xfrm>
            <a:off x="7504219" y="4220529"/>
            <a:ext cx="9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FAILURE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3DF3F6-8287-4A57-BB97-61035D996B89}"/>
              </a:ext>
            </a:extLst>
          </p:cNvPr>
          <p:cNvSpPr txBox="1"/>
          <p:nvPr/>
        </p:nvSpPr>
        <p:spPr>
          <a:xfrm>
            <a:off x="6697104" y="6254861"/>
            <a:ext cx="99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750A5B-ABCA-46D6-A5B0-67D7E948AF70}"/>
              </a:ext>
            </a:extLst>
          </p:cNvPr>
          <p:cNvSpPr/>
          <p:nvPr/>
        </p:nvSpPr>
        <p:spPr>
          <a:xfrm>
            <a:off x="4069082" y="4022775"/>
            <a:ext cx="1998718" cy="763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“Initialization” Command &amp; Sends Notification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0C8A6-F803-45D8-8892-4AC128BC8147}"/>
              </a:ext>
            </a:extLst>
          </p:cNvPr>
          <p:cNvCxnSpPr>
            <a:cxnSpLocks/>
            <a:stCxn id="48" idx="2"/>
            <a:endCxn id="72" idx="0"/>
          </p:cNvCxnSpPr>
          <p:nvPr/>
        </p:nvCxnSpPr>
        <p:spPr>
          <a:xfrm flipH="1">
            <a:off x="5065775" y="4786445"/>
            <a:ext cx="2666" cy="17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Recording Initialization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576451" y="991580"/>
            <a:ext cx="1600958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Read Firmware and Hardware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2367020" y="2810407"/>
            <a:ext cx="1726350" cy="7184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sampling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>
            <a:off x="1376930" y="1942269"/>
            <a:ext cx="0" cy="215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62200" y="1162808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Shutdown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355591" y="116381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209514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MAX30003 Data Recording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399018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66" idx="2"/>
          </p:cNvCxnSpPr>
          <p:nvPr/>
        </p:nvCxnSpPr>
        <p:spPr>
          <a:xfrm flipV="1">
            <a:off x="5065775" y="3681527"/>
            <a:ext cx="0" cy="308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306887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RTC for TMP117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0"/>
            <a:endCxn id="63" idx="2"/>
          </p:cNvCxnSpPr>
          <p:nvPr/>
        </p:nvCxnSpPr>
        <p:spPr>
          <a:xfrm flipV="1">
            <a:off x="5065775" y="4602834"/>
            <a:ext cx="0" cy="389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499263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Disconnects BLE</a:t>
            </a:r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366259" y="4321412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426325" y="1163814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215816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HW &amp; FW Versions are Up to Date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2308477" y="235989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 flipV="1">
            <a:off x="2347909" y="1781853"/>
            <a:ext cx="724475" cy="85165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1389890" y="307458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74" name="Flowchart: Decision 73">
            <a:extLst>
              <a:ext uri="{FF2B5EF4-FFF2-40B4-BE49-F238E27FC236}">
                <a16:creationId xmlns:a16="http://schemas.microsoft.com/office/drawing/2014/main" id="{4BD02310-DF11-4143-ACE1-A7BD23D62EA6}"/>
              </a:ext>
            </a:extLst>
          </p:cNvPr>
          <p:cNvSpPr/>
          <p:nvPr/>
        </p:nvSpPr>
        <p:spPr>
          <a:xfrm>
            <a:off x="402988" y="331730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Temperature and ECG Sampling Rate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705F89B-AF6F-456C-9694-38E4A18AA569}"/>
              </a:ext>
            </a:extLst>
          </p:cNvPr>
          <p:cNvCxnSpPr>
            <a:cxnSpLocks/>
            <a:stCxn id="74" idx="3"/>
            <a:endCxn id="8" idx="2"/>
          </p:cNvCxnSpPr>
          <p:nvPr/>
        </p:nvCxnSpPr>
        <p:spPr>
          <a:xfrm flipV="1">
            <a:off x="2344946" y="3528826"/>
            <a:ext cx="885249" cy="263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952FB9D-74E9-4808-AD3C-6A5C2BAB42FD}"/>
              </a:ext>
            </a:extLst>
          </p:cNvPr>
          <p:cNvSpPr txBox="1"/>
          <p:nvPr/>
        </p:nvSpPr>
        <p:spPr>
          <a:xfrm>
            <a:off x="2318583" y="3548939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74" idx="0"/>
          </p:cNvCxnSpPr>
          <p:nvPr/>
        </p:nvCxnSpPr>
        <p:spPr>
          <a:xfrm flipH="1">
            <a:off x="1373967" y="3108854"/>
            <a:ext cx="2963" cy="208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Decision 81">
            <a:extLst>
              <a:ext uri="{FF2B5EF4-FFF2-40B4-BE49-F238E27FC236}">
                <a16:creationId xmlns:a16="http://schemas.microsoft.com/office/drawing/2014/main" id="{AF3BF654-7078-46BA-9A76-306F3958FFD6}"/>
              </a:ext>
            </a:extLst>
          </p:cNvPr>
          <p:cNvSpPr/>
          <p:nvPr/>
        </p:nvSpPr>
        <p:spPr>
          <a:xfrm>
            <a:off x="402988" y="4502713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Recording Session Duration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0AC6557-FE24-49BF-A30B-2A9C7B1378C0}"/>
              </a:ext>
            </a:extLst>
          </p:cNvPr>
          <p:cNvSpPr txBox="1"/>
          <p:nvPr/>
        </p:nvSpPr>
        <p:spPr>
          <a:xfrm>
            <a:off x="1409611" y="423545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077CD0-AF14-4B66-949C-DF13D8C2417F}"/>
              </a:ext>
            </a:extLst>
          </p:cNvPr>
          <p:cNvCxnSpPr>
            <a:cxnSpLocks/>
            <a:stCxn id="74" idx="2"/>
            <a:endCxn id="82" idx="0"/>
          </p:cNvCxnSpPr>
          <p:nvPr/>
        </p:nvCxnSpPr>
        <p:spPr>
          <a:xfrm>
            <a:off x="1373967" y="4267994"/>
            <a:ext cx="0" cy="23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368992" y="3919063"/>
            <a:ext cx="1697634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Recording Session Duration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0A6181E2-0737-485F-914B-3DDCA1977EDE}"/>
              </a:ext>
            </a:extLst>
          </p:cNvPr>
          <p:cNvCxnSpPr>
            <a:cxnSpLocks/>
            <a:stCxn id="82" idx="3"/>
            <a:endCxn id="89" idx="2"/>
          </p:cNvCxnSpPr>
          <p:nvPr/>
        </p:nvCxnSpPr>
        <p:spPr>
          <a:xfrm flipV="1">
            <a:off x="2344946" y="4744887"/>
            <a:ext cx="872863" cy="2331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FA7F55-C38E-42DF-B44A-13AF488F8013}"/>
              </a:ext>
            </a:extLst>
          </p:cNvPr>
          <p:cNvSpPr txBox="1"/>
          <p:nvPr/>
        </p:nvSpPr>
        <p:spPr>
          <a:xfrm>
            <a:off x="2344946" y="495609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37874" y="5757168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Start Recording Session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A13E165-7E43-4974-B674-671EA4E63F7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>
            <a:off x="1373967" y="5453402"/>
            <a:ext cx="1481" cy="30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2433730" y="5776048"/>
            <a:ext cx="2011961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Sends Confirmation Through “Response” Characteristic and Sends Notification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8863DD-CC05-4AEA-B77C-0C818140AF71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 flipV="1">
            <a:off x="2113021" y="6188960"/>
            <a:ext cx="320709" cy="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8E00331-9E14-4F35-A13D-422A762A74FD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flipV="1">
            <a:off x="4445691" y="5605285"/>
            <a:ext cx="620084" cy="5836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6" idx="0"/>
            <a:endCxn id="51" idx="2"/>
          </p:cNvCxnSpPr>
          <p:nvPr/>
        </p:nvCxnSpPr>
        <p:spPr>
          <a:xfrm flipV="1">
            <a:off x="5065775" y="2707794"/>
            <a:ext cx="0" cy="361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>
          <a:xfrm flipV="1">
            <a:off x="5065775" y="1782859"/>
            <a:ext cx="0" cy="312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75959" y="1473337"/>
            <a:ext cx="6503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6640067" y="20932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 for Interrupt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2"/>
            <a:endCxn id="137" idx="0"/>
          </p:cNvCxnSpPr>
          <p:nvPr/>
        </p:nvCxnSpPr>
        <p:spPr>
          <a:xfrm flipH="1">
            <a:off x="7376159" y="1782859"/>
            <a:ext cx="4191" cy="310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6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/>
          </a:bodyPr>
          <a:lstStyle/>
          <a:p>
            <a:r>
              <a:rPr lang="en-US" dirty="0"/>
              <a:t>Data Interrupt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774382" y="1033408"/>
            <a:ext cx="1212726" cy="481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Interrupt Occurred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 flipH="1">
            <a:off x="1376930" y="1515165"/>
            <a:ext cx="3815" cy="213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646258" y="1084377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TWIM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285487" y="1084377"/>
            <a:ext cx="147218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Temperature Value from TMP117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5706018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88" idx="2"/>
          </p:cNvCxnSpPr>
          <p:nvPr/>
        </p:nvCxnSpPr>
        <p:spPr>
          <a:xfrm flipV="1">
            <a:off x="6267327" y="5605536"/>
            <a:ext cx="0" cy="26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3300304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4422922" y="6177464"/>
            <a:ext cx="1283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661058" y="587114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FIFO Memory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032140" y="1086209"/>
            <a:ext cx="114590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1728397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TMP117 RTC or MAX30003?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1812973" y="1697898"/>
            <a:ext cx="823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TMP117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1"/>
          </p:cNvCxnSpPr>
          <p:nvPr/>
        </p:nvCxnSpPr>
        <p:spPr>
          <a:xfrm flipV="1">
            <a:off x="2347909" y="1393900"/>
            <a:ext cx="298349" cy="8098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471447" y="2717767"/>
            <a:ext cx="95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MAX30003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97" idx="0"/>
          </p:cNvCxnSpPr>
          <p:nvPr/>
        </p:nvCxnSpPr>
        <p:spPr>
          <a:xfrm>
            <a:off x="1376930" y="2679086"/>
            <a:ext cx="6512" cy="376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133242" y="4117425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Reset FIFO Register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45868" y="3055875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807790" y="4155340"/>
            <a:ext cx="1165646" cy="478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Status Register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9" idx="3"/>
            <a:endCxn id="66" idx="1"/>
          </p:cNvCxnSpPr>
          <p:nvPr/>
        </p:nvCxnSpPr>
        <p:spPr>
          <a:xfrm>
            <a:off x="2133242" y="6177464"/>
            <a:ext cx="1167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4066626" y="1393900"/>
            <a:ext cx="218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57671" y="1393900"/>
            <a:ext cx="274469" cy="1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7555992" y="1092606"/>
            <a:ext cx="1145900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3"/>
            <a:endCxn id="137" idx="1"/>
          </p:cNvCxnSpPr>
          <p:nvPr/>
        </p:nvCxnSpPr>
        <p:spPr>
          <a:xfrm>
            <a:off x="7178040" y="1395732"/>
            <a:ext cx="377952" cy="3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543866" y="4844766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FIFO Overflow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2195530" y="492546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101" idx="2"/>
            <a:endCxn id="47" idx="0"/>
          </p:cNvCxnSpPr>
          <p:nvPr/>
        </p:nvCxnSpPr>
        <p:spPr>
          <a:xfrm>
            <a:off x="1390613" y="4633788"/>
            <a:ext cx="3123" cy="2109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47" idx="3"/>
            <a:endCxn id="89" idx="2"/>
          </p:cNvCxnSpPr>
          <p:nvPr/>
        </p:nvCxnSpPr>
        <p:spPr>
          <a:xfrm flipV="1">
            <a:off x="2243605" y="4663529"/>
            <a:ext cx="450946" cy="5665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1397150" y="55623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9D66D-E9FD-4720-9AF7-76189CC9CF84}"/>
              </a:ext>
            </a:extLst>
          </p:cNvPr>
          <p:cNvCxnSpPr>
            <a:cxnSpLocks/>
            <a:stCxn id="47" idx="2"/>
            <a:endCxn id="69" idx="0"/>
          </p:cNvCxnSpPr>
          <p:nvPr/>
        </p:nvCxnSpPr>
        <p:spPr>
          <a:xfrm>
            <a:off x="1393736" y="5615344"/>
            <a:ext cx="3414" cy="25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1383442" y="3921156"/>
            <a:ext cx="7171" cy="23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55FD6E7-0D91-4090-AE05-C5BCD5A0B60A}"/>
              </a:ext>
            </a:extLst>
          </p:cNvPr>
          <p:cNvSpPr/>
          <p:nvPr/>
        </p:nvSpPr>
        <p:spPr>
          <a:xfrm>
            <a:off x="5706018" y="4992888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5532970" y="4163070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5313612" y="3276057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C1AEB8-EBBB-40BE-A10E-6EAE638534A3}"/>
              </a:ext>
            </a:extLst>
          </p:cNvPr>
          <p:cNvCxnSpPr>
            <a:cxnSpLocks/>
            <a:stCxn id="88" idx="0"/>
            <a:endCxn id="92" idx="2"/>
          </p:cNvCxnSpPr>
          <p:nvPr/>
        </p:nvCxnSpPr>
        <p:spPr>
          <a:xfrm flipV="1">
            <a:off x="6267327" y="4775718"/>
            <a:ext cx="0" cy="217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B1A7091-0586-458B-A16E-4AD793D7DCAB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6267327" y="3895102"/>
            <a:ext cx="310" cy="267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5CF7E03-59CC-47DC-95F0-E5935E4756B6}"/>
              </a:ext>
            </a:extLst>
          </p:cNvPr>
          <p:cNvSpPr/>
          <p:nvPr/>
        </p:nvSpPr>
        <p:spPr>
          <a:xfrm>
            <a:off x="7569637" y="2175352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1E412C5-2F7B-4654-8743-F7125CBBE440}"/>
              </a:ext>
            </a:extLst>
          </p:cNvPr>
          <p:cNvSpPr/>
          <p:nvPr/>
        </p:nvSpPr>
        <p:spPr>
          <a:xfrm>
            <a:off x="5532970" y="2175352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D50ECEA-599B-4690-85C2-F5A0AF52591E}"/>
              </a:ext>
            </a:extLst>
          </p:cNvPr>
          <p:cNvCxnSpPr>
            <a:cxnSpLocks/>
            <a:stCxn id="137" idx="2"/>
            <a:endCxn id="119" idx="0"/>
          </p:cNvCxnSpPr>
          <p:nvPr/>
        </p:nvCxnSpPr>
        <p:spPr>
          <a:xfrm>
            <a:off x="8128942" y="1705254"/>
            <a:ext cx="2004" cy="470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6676E30-751E-4C04-B0D9-DFC602DEDC3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>
            <a:off x="7001684" y="2481676"/>
            <a:ext cx="567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7A5487-7EE3-4011-8A22-7DFAA87164E2}"/>
              </a:ext>
            </a:extLst>
          </p:cNvPr>
          <p:cNvCxnSpPr>
            <a:cxnSpLocks/>
            <a:stCxn id="120" idx="2"/>
            <a:endCxn id="93" idx="0"/>
          </p:cNvCxnSpPr>
          <p:nvPr/>
        </p:nvCxnSpPr>
        <p:spPr>
          <a:xfrm>
            <a:off x="6267327" y="2788000"/>
            <a:ext cx="310" cy="4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0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6371082" cy="1014761"/>
          </a:xfrm>
        </p:spPr>
        <p:txBody>
          <a:bodyPr>
            <a:normAutofit/>
          </a:bodyPr>
          <a:lstStyle/>
          <a:p>
            <a:r>
              <a:rPr lang="en-US" dirty="0"/>
              <a:t>Recording Session Timeout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664654" y="1033408"/>
            <a:ext cx="1420368" cy="4948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Recording Session Timeout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97" idx="0"/>
          </p:cNvCxnSpPr>
          <p:nvPr/>
        </p:nvCxnSpPr>
        <p:spPr>
          <a:xfrm>
            <a:off x="1374838" y="1528263"/>
            <a:ext cx="0" cy="23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033611" y="3549182"/>
            <a:ext cx="159096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“ECG” Characteristic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2479024" y="4353616"/>
            <a:ext cx="1311771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Data off CY15B108QI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813528" y="5191769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1374837" y="5050583"/>
            <a:ext cx="1" cy="14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754954" y="4437935"/>
            <a:ext cx="1239767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757434" y="3550854"/>
            <a:ext cx="1508876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“Temperature” Characteristic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535186" y="2481676"/>
            <a:ext cx="1679303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BLE Connection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233897" y="1176836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64654" y="1763429"/>
            <a:ext cx="1420368" cy="470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3693458" y="2500142"/>
            <a:ext cx="2275547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“ECG” Characteristic &amp; Sends Notification to GATT Client</a:t>
            </a: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2281509" y="5112804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Data Available to Transfer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1433434" y="320412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flipH="1">
            <a:off x="1373741" y="3303782"/>
            <a:ext cx="1097" cy="211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53" idx="3"/>
            <a:endCxn id="89" idx="2"/>
          </p:cNvCxnSpPr>
          <p:nvPr/>
        </p:nvCxnSpPr>
        <p:spPr>
          <a:xfrm flipV="1">
            <a:off x="2214489" y="1722940"/>
            <a:ext cx="580717" cy="116978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2272668" y="25997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53" idx="0"/>
          </p:cNvCxnSpPr>
          <p:nvPr/>
        </p:nvCxnSpPr>
        <p:spPr>
          <a:xfrm>
            <a:off x="1374838" y="2233528"/>
            <a:ext cx="0" cy="24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4109264" y="6133373"/>
            <a:ext cx="1758031" cy="4721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6323599" y="6173619"/>
            <a:ext cx="1188274" cy="3855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A4E6F-D7A1-4014-AE1E-A4B959F082EC}"/>
              </a:ext>
            </a:extLst>
          </p:cNvPr>
          <p:cNvCxnSpPr>
            <a:cxnSpLocks/>
            <a:stCxn id="66" idx="3"/>
            <a:endCxn id="47" idx="1"/>
          </p:cNvCxnSpPr>
          <p:nvPr/>
        </p:nvCxnSpPr>
        <p:spPr>
          <a:xfrm>
            <a:off x="1936146" y="5498093"/>
            <a:ext cx="3453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B24C7C8-8DA6-4914-8BF3-4CAE518298AA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90048" y="2679336"/>
            <a:ext cx="2719142" cy="629418"/>
          </a:xfrm>
          <a:prstGeom prst="bentConnector3">
            <a:avLst>
              <a:gd name="adj1" fmla="val 7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D27537-9F09-41C7-B603-1B0AEA419AA8}"/>
              </a:ext>
            </a:extLst>
          </p:cNvPr>
          <p:cNvCxnSpPr>
            <a:cxnSpLocks/>
            <a:stCxn id="47" idx="2"/>
            <a:endCxn id="110" idx="0"/>
          </p:cNvCxnSpPr>
          <p:nvPr/>
        </p:nvCxnSpPr>
        <p:spPr>
          <a:xfrm>
            <a:off x="3131379" y="5883382"/>
            <a:ext cx="3531" cy="255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8C16C07-CCAF-4473-82D6-ADBD5C005B13}"/>
              </a:ext>
            </a:extLst>
          </p:cNvPr>
          <p:cNvSpPr txBox="1"/>
          <p:nvPr/>
        </p:nvSpPr>
        <p:spPr>
          <a:xfrm>
            <a:off x="3193075" y="5847736"/>
            <a:ext cx="4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2E3CD6-037A-4F6D-9A19-74743DFDA6D8}"/>
              </a:ext>
            </a:extLst>
          </p:cNvPr>
          <p:cNvCxnSpPr>
            <a:cxnSpLocks/>
            <a:stCxn id="47" idx="0"/>
            <a:endCxn id="63" idx="2"/>
          </p:cNvCxnSpPr>
          <p:nvPr/>
        </p:nvCxnSpPr>
        <p:spPr>
          <a:xfrm flipV="1">
            <a:off x="3131379" y="4966264"/>
            <a:ext cx="3531" cy="146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C180C3-826F-405F-BB40-DF4D526FCDBB}"/>
              </a:ext>
            </a:extLst>
          </p:cNvPr>
          <p:cNvSpPr/>
          <p:nvPr/>
        </p:nvSpPr>
        <p:spPr>
          <a:xfrm>
            <a:off x="2569397" y="6139043"/>
            <a:ext cx="1131025" cy="4546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A49987-59DB-492C-8D27-D1CB8A8FB3D0}"/>
              </a:ext>
            </a:extLst>
          </p:cNvPr>
          <p:cNvCxnSpPr>
            <a:cxnSpLocks/>
            <a:stCxn id="110" idx="3"/>
            <a:endCxn id="92" idx="1"/>
          </p:cNvCxnSpPr>
          <p:nvPr/>
        </p:nvCxnSpPr>
        <p:spPr>
          <a:xfrm>
            <a:off x="3700422" y="6366381"/>
            <a:ext cx="408842" cy="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E24CC4B-0E23-414F-8E69-836539459EC9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 flipV="1">
            <a:off x="5867295" y="6366380"/>
            <a:ext cx="456304" cy="3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57513D-C103-43FF-A30A-103408935562}"/>
              </a:ext>
            </a:extLst>
          </p:cNvPr>
          <p:cNvSpPr/>
          <p:nvPr/>
        </p:nvSpPr>
        <p:spPr>
          <a:xfrm>
            <a:off x="6256822" y="2496224"/>
            <a:ext cx="2510101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“Temperature” Characteristic &amp; Sends Notification to GATT Client</a:t>
            </a:r>
          </a:p>
        </p:txBody>
      </p:sp>
      <p:sp>
        <p:nvSpPr>
          <p:cNvPr id="129" name="Flowchart: Decision 128">
            <a:extLst>
              <a:ext uri="{FF2B5EF4-FFF2-40B4-BE49-F238E27FC236}">
                <a16:creationId xmlns:a16="http://schemas.microsoft.com/office/drawing/2014/main" id="{3D2842A1-331E-413B-9F24-7BA16E626102}"/>
              </a:ext>
            </a:extLst>
          </p:cNvPr>
          <p:cNvSpPr/>
          <p:nvPr/>
        </p:nvSpPr>
        <p:spPr>
          <a:xfrm>
            <a:off x="3782613" y="1207175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ECG Data Available for Transfer</a:t>
            </a:r>
          </a:p>
        </p:txBody>
      </p:sp>
      <p:sp>
        <p:nvSpPr>
          <p:cNvPr id="139" name="Flowchart: Decision 138">
            <a:extLst>
              <a:ext uri="{FF2B5EF4-FFF2-40B4-BE49-F238E27FC236}">
                <a16:creationId xmlns:a16="http://schemas.microsoft.com/office/drawing/2014/main" id="{7FA84160-1C5B-471C-A7DC-710BDE5C22E7}"/>
              </a:ext>
            </a:extLst>
          </p:cNvPr>
          <p:cNvSpPr/>
          <p:nvPr/>
        </p:nvSpPr>
        <p:spPr>
          <a:xfrm>
            <a:off x="6465888" y="1207361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Temperature Data Available for Transfer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62C2FE-A48C-44EE-8860-234B2DBC060F}"/>
              </a:ext>
            </a:extLst>
          </p:cNvPr>
          <p:cNvCxnSpPr>
            <a:cxnSpLocks/>
            <a:stCxn id="46" idx="2"/>
            <a:endCxn id="47" idx="3"/>
          </p:cNvCxnSpPr>
          <p:nvPr/>
        </p:nvCxnSpPr>
        <p:spPr>
          <a:xfrm rot="5400000">
            <a:off x="3740238" y="4409238"/>
            <a:ext cx="1329866" cy="84784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E875B41-2FCB-4378-8888-1A244AF43705}"/>
              </a:ext>
            </a:extLst>
          </p:cNvPr>
          <p:cNvCxnSpPr>
            <a:cxnSpLocks/>
            <a:stCxn id="86" idx="2"/>
            <a:endCxn id="47" idx="3"/>
          </p:cNvCxnSpPr>
          <p:nvPr/>
        </p:nvCxnSpPr>
        <p:spPr>
          <a:xfrm rot="5400000">
            <a:off x="5082463" y="3068684"/>
            <a:ext cx="1328194" cy="35306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29F500B-704E-4993-85B8-16793DE3B10A}"/>
              </a:ext>
            </a:extLst>
          </p:cNvPr>
          <p:cNvSpPr txBox="1"/>
          <p:nvPr/>
        </p:nvSpPr>
        <p:spPr>
          <a:xfrm>
            <a:off x="4904024" y="2030334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489D593-60A1-4CD8-9FB7-EE8125E02334}"/>
              </a:ext>
            </a:extLst>
          </p:cNvPr>
          <p:cNvSpPr txBox="1"/>
          <p:nvPr/>
        </p:nvSpPr>
        <p:spPr>
          <a:xfrm>
            <a:off x="7485232" y="2067685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DA312C8-073C-45BE-9C93-44002064C345}"/>
              </a:ext>
            </a:extLst>
          </p:cNvPr>
          <p:cNvSpPr txBox="1"/>
          <p:nvPr/>
        </p:nvSpPr>
        <p:spPr>
          <a:xfrm>
            <a:off x="5926422" y="137367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B3281F7-468B-4A55-9E16-400770AD010D}"/>
              </a:ext>
            </a:extLst>
          </p:cNvPr>
          <p:cNvSpPr txBox="1"/>
          <p:nvPr/>
        </p:nvSpPr>
        <p:spPr>
          <a:xfrm>
            <a:off x="8550417" y="13113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60567998-7576-4887-8C60-40B047DE98B8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7508152" y="1618414"/>
            <a:ext cx="1042265" cy="3879680"/>
          </a:xfrm>
          <a:prstGeom prst="bentConnector4">
            <a:avLst>
              <a:gd name="adj1" fmla="val -40357"/>
              <a:gd name="adj2" fmla="val 1000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24376A6-CC84-45EB-A55D-C749A68860FD}"/>
              </a:ext>
            </a:extLst>
          </p:cNvPr>
          <p:cNvCxnSpPr>
            <a:cxnSpLocks/>
            <a:stCxn id="129" idx="2"/>
            <a:endCxn id="101" idx="0"/>
          </p:cNvCxnSpPr>
          <p:nvPr/>
        </p:nvCxnSpPr>
        <p:spPr>
          <a:xfrm>
            <a:off x="4824878" y="2029281"/>
            <a:ext cx="6354" cy="470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EA2C7FE-3075-41D3-AC4D-162B337066DF}"/>
              </a:ext>
            </a:extLst>
          </p:cNvPr>
          <p:cNvCxnSpPr>
            <a:cxnSpLocks/>
            <a:stCxn id="101" idx="2"/>
            <a:endCxn id="46" idx="0"/>
          </p:cNvCxnSpPr>
          <p:nvPr/>
        </p:nvCxnSpPr>
        <p:spPr>
          <a:xfrm flipH="1">
            <a:off x="4829093" y="3261267"/>
            <a:ext cx="2139" cy="287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984E7A5-5621-4CA4-971B-1C4FD436BC03}"/>
              </a:ext>
            </a:extLst>
          </p:cNvPr>
          <p:cNvCxnSpPr>
            <a:cxnSpLocks/>
            <a:stCxn id="125" idx="2"/>
            <a:endCxn id="86" idx="0"/>
          </p:cNvCxnSpPr>
          <p:nvPr/>
        </p:nvCxnSpPr>
        <p:spPr>
          <a:xfrm flipH="1">
            <a:off x="7511872" y="3257349"/>
            <a:ext cx="1" cy="293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2D1A0B3-A8A3-4908-967D-4D82F199E2F4}"/>
              </a:ext>
            </a:extLst>
          </p:cNvPr>
          <p:cNvCxnSpPr>
            <a:cxnSpLocks/>
            <a:stCxn id="139" idx="2"/>
            <a:endCxn id="125" idx="0"/>
          </p:cNvCxnSpPr>
          <p:nvPr/>
        </p:nvCxnSpPr>
        <p:spPr>
          <a:xfrm>
            <a:off x="7508153" y="2029467"/>
            <a:ext cx="3720" cy="46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EBE5DE4-5C5A-406F-B09A-653124DA7EB1}"/>
              </a:ext>
            </a:extLst>
          </p:cNvPr>
          <p:cNvCxnSpPr>
            <a:cxnSpLocks/>
            <a:stCxn id="129" idx="3"/>
            <a:endCxn id="139" idx="1"/>
          </p:cNvCxnSpPr>
          <p:nvPr/>
        </p:nvCxnSpPr>
        <p:spPr>
          <a:xfrm>
            <a:off x="5867142" y="1618228"/>
            <a:ext cx="598746" cy="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EDF4FE-391C-4841-AB3C-67A62C7B9B8C}"/>
              </a:ext>
            </a:extLst>
          </p:cNvPr>
          <p:cNvSpPr/>
          <p:nvPr/>
        </p:nvSpPr>
        <p:spPr>
          <a:xfrm>
            <a:off x="173535" y="3515279"/>
            <a:ext cx="2400412" cy="651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“Data Ready” Command &amp; Sends Notification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466463-8D18-430E-89D9-54D33CD2A970}"/>
              </a:ext>
            </a:extLst>
          </p:cNvPr>
          <p:cNvCxnSpPr>
            <a:cxnSpLocks/>
            <a:stCxn id="51" idx="2"/>
            <a:endCxn id="69" idx="0"/>
          </p:cNvCxnSpPr>
          <p:nvPr/>
        </p:nvCxnSpPr>
        <p:spPr>
          <a:xfrm>
            <a:off x="1373741" y="4167127"/>
            <a:ext cx="1097" cy="2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3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LP ECG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Flexible PCB design</a:t>
            </a:r>
          </a:p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Trial #3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(12/07/20 – 12/14/20)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24701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1/4-1/11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F346CE-5400-4869-8AC6-6B31D38DA4D4}"/>
              </a:ext>
            </a:extLst>
          </p:cNvPr>
          <p:cNvSpPr/>
          <p:nvPr/>
        </p:nvSpPr>
        <p:spPr>
          <a:xfrm>
            <a:off x="4974408" y="30714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44D409-C762-4DA1-953C-598C96C4CDF8}"/>
              </a:ext>
            </a:extLst>
          </p:cNvPr>
          <p:cNvSpPr/>
          <p:nvPr/>
        </p:nvSpPr>
        <p:spPr>
          <a:xfrm>
            <a:off x="5635761" y="5039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r>
              <a:rPr lang="en-US" dirty="0"/>
              <a:t>IRB Proposal</a:t>
            </a:r>
          </a:p>
          <a:p>
            <a:pPr lvl="1"/>
            <a:r>
              <a:rPr lang="en-US" dirty="0"/>
              <a:t>Modification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5441796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strike="sngStrike" dirty="0"/>
              <a:t>BLE</a:t>
            </a:r>
          </a:p>
          <a:p>
            <a:pPr lvl="1"/>
            <a:r>
              <a:rPr lang="en-US" strike="sngStrike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  <a:p>
            <a:r>
              <a:rPr lang="en-US" dirty="0">
                <a:highlight>
                  <a:srgbClr val="FFFF00"/>
                </a:highlight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3840</TotalTime>
  <Words>3118</Words>
  <Application>Microsoft Office PowerPoint</Application>
  <PresentationFormat>On-screen Show (4:3)</PresentationFormat>
  <Paragraphs>749</Paragraphs>
  <Slides>79</Slides>
  <Notes>0</Notes>
  <HiddenSlides>62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GATT Server [ECG Patch]</vt:lpstr>
      <vt:lpstr>ECG Patch - Wakeup</vt:lpstr>
      <vt:lpstr>Bluetooth Handler</vt:lpstr>
      <vt:lpstr>Data Recording Initialization</vt:lpstr>
      <vt:lpstr>Data Interrupt</vt:lpstr>
      <vt:lpstr>Recording Session Timeout</vt:lpstr>
      <vt:lpstr>STRAIN SENSOR</vt:lpstr>
      <vt:lpstr>Strain Sensor: Round #1</vt:lpstr>
      <vt:lpstr>Strain Sensor: Round #2</vt:lpstr>
      <vt:lpstr>PATH FORWARD</vt:lpstr>
      <vt:lpstr>Path forward (12/07/20 – 12/14/20)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279</cp:revision>
  <dcterms:created xsi:type="dcterms:W3CDTF">2016-03-09T16:46:53Z</dcterms:created>
  <dcterms:modified xsi:type="dcterms:W3CDTF">2020-12-07T07:36:43Z</dcterms:modified>
</cp:coreProperties>
</file>